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1" r:id="rId4"/>
    <p:sldId id="258" r:id="rId5"/>
    <p:sldId id="262" r:id="rId6"/>
    <p:sldId id="259" r:id="rId7"/>
    <p:sldId id="263" r:id="rId8"/>
    <p:sldId id="260" r:id="rId9"/>
    <p:sldId id="265"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7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9" d="100"/>
          <a:sy n="69" d="100"/>
        </p:scale>
        <p:origin x="141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F8ED3E-754B-4243-892D-541F1B23224D}" type="datetimeFigureOut">
              <a:rPr lang="en-US" smtClean="0"/>
              <a:t>12/1/2017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F34CDC-0F20-494B-9B7A-985931879B59}" type="slidenum">
              <a:rPr lang="en-US" smtClean="0"/>
              <a:t>‹#›</a:t>
            </a:fld>
            <a:endParaRPr lang="en-US"/>
          </a:p>
        </p:txBody>
      </p:sp>
    </p:spTree>
    <p:extLst>
      <p:ext uri="{BB962C8B-B14F-4D97-AF65-F5344CB8AC3E}">
        <p14:creationId xmlns:p14="http://schemas.microsoft.com/office/powerpoint/2010/main" val="482294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51F5E7-BB0E-459F-9C9C-EB90AE6055F7}"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C1259-0D31-4463-8B1F-CBEEEBA8E61D}" type="slidenum">
              <a:rPr lang="en-US" smtClean="0"/>
              <a:t>‹#›</a:t>
            </a:fld>
            <a:endParaRPr lang="en-US"/>
          </a:p>
        </p:txBody>
      </p:sp>
    </p:spTree>
    <p:extLst>
      <p:ext uri="{BB962C8B-B14F-4D97-AF65-F5344CB8AC3E}">
        <p14:creationId xmlns:p14="http://schemas.microsoft.com/office/powerpoint/2010/main" val="3962992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51F5E7-BB0E-459F-9C9C-EB90AE6055F7}"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C1259-0D31-4463-8B1F-CBEEEBA8E61D}" type="slidenum">
              <a:rPr lang="en-US" smtClean="0"/>
              <a:t>‹#›</a:t>
            </a:fld>
            <a:endParaRPr lang="en-US"/>
          </a:p>
        </p:txBody>
      </p:sp>
    </p:spTree>
    <p:extLst>
      <p:ext uri="{BB962C8B-B14F-4D97-AF65-F5344CB8AC3E}">
        <p14:creationId xmlns:p14="http://schemas.microsoft.com/office/powerpoint/2010/main" val="297444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51F5E7-BB0E-459F-9C9C-EB90AE6055F7}"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C1259-0D31-4463-8B1F-CBEEEBA8E61D}" type="slidenum">
              <a:rPr lang="en-US" smtClean="0"/>
              <a:t>‹#›</a:t>
            </a:fld>
            <a:endParaRPr lang="en-US"/>
          </a:p>
        </p:txBody>
      </p:sp>
    </p:spTree>
    <p:extLst>
      <p:ext uri="{BB962C8B-B14F-4D97-AF65-F5344CB8AC3E}">
        <p14:creationId xmlns:p14="http://schemas.microsoft.com/office/powerpoint/2010/main" val="1360071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51F5E7-BB0E-459F-9C9C-EB90AE6055F7}"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C1259-0D31-4463-8B1F-CBEEEBA8E61D}" type="slidenum">
              <a:rPr lang="en-US" smtClean="0"/>
              <a:t>‹#›</a:t>
            </a:fld>
            <a:endParaRPr lang="en-US"/>
          </a:p>
        </p:txBody>
      </p:sp>
    </p:spTree>
    <p:extLst>
      <p:ext uri="{BB962C8B-B14F-4D97-AF65-F5344CB8AC3E}">
        <p14:creationId xmlns:p14="http://schemas.microsoft.com/office/powerpoint/2010/main" val="3425048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1F5E7-BB0E-459F-9C9C-EB90AE6055F7}"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C1259-0D31-4463-8B1F-CBEEEBA8E61D}" type="slidenum">
              <a:rPr lang="en-US" smtClean="0"/>
              <a:t>‹#›</a:t>
            </a:fld>
            <a:endParaRPr lang="en-US"/>
          </a:p>
        </p:txBody>
      </p:sp>
    </p:spTree>
    <p:extLst>
      <p:ext uri="{BB962C8B-B14F-4D97-AF65-F5344CB8AC3E}">
        <p14:creationId xmlns:p14="http://schemas.microsoft.com/office/powerpoint/2010/main" val="1423991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51F5E7-BB0E-459F-9C9C-EB90AE6055F7}"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CC1259-0D31-4463-8B1F-CBEEEBA8E61D}" type="slidenum">
              <a:rPr lang="en-US" smtClean="0"/>
              <a:t>‹#›</a:t>
            </a:fld>
            <a:endParaRPr lang="en-US"/>
          </a:p>
        </p:txBody>
      </p:sp>
    </p:spTree>
    <p:extLst>
      <p:ext uri="{BB962C8B-B14F-4D97-AF65-F5344CB8AC3E}">
        <p14:creationId xmlns:p14="http://schemas.microsoft.com/office/powerpoint/2010/main" val="890312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51F5E7-BB0E-459F-9C9C-EB90AE6055F7}" type="datetimeFigureOut">
              <a:rPr lang="en-US" smtClean="0"/>
              <a:t>12/1/2017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CC1259-0D31-4463-8B1F-CBEEEBA8E61D}" type="slidenum">
              <a:rPr lang="en-US" smtClean="0"/>
              <a:t>‹#›</a:t>
            </a:fld>
            <a:endParaRPr lang="en-US"/>
          </a:p>
        </p:txBody>
      </p:sp>
    </p:spTree>
    <p:extLst>
      <p:ext uri="{BB962C8B-B14F-4D97-AF65-F5344CB8AC3E}">
        <p14:creationId xmlns:p14="http://schemas.microsoft.com/office/powerpoint/2010/main" val="153066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51F5E7-BB0E-459F-9C9C-EB90AE6055F7}" type="datetimeFigureOut">
              <a:rPr lang="en-US" smtClean="0"/>
              <a:t>12/1/2017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CC1259-0D31-4463-8B1F-CBEEEBA8E61D}" type="slidenum">
              <a:rPr lang="en-US" smtClean="0"/>
              <a:t>‹#›</a:t>
            </a:fld>
            <a:endParaRPr lang="en-US"/>
          </a:p>
        </p:txBody>
      </p:sp>
    </p:spTree>
    <p:extLst>
      <p:ext uri="{BB962C8B-B14F-4D97-AF65-F5344CB8AC3E}">
        <p14:creationId xmlns:p14="http://schemas.microsoft.com/office/powerpoint/2010/main" val="1876105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51F5E7-BB0E-459F-9C9C-EB90AE6055F7}" type="datetimeFigureOut">
              <a:rPr lang="en-US" smtClean="0"/>
              <a:t>12/1/2017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CC1259-0D31-4463-8B1F-CBEEEBA8E61D}" type="slidenum">
              <a:rPr lang="en-US" smtClean="0"/>
              <a:t>‹#›</a:t>
            </a:fld>
            <a:endParaRPr lang="en-US"/>
          </a:p>
        </p:txBody>
      </p:sp>
    </p:spTree>
    <p:extLst>
      <p:ext uri="{BB962C8B-B14F-4D97-AF65-F5344CB8AC3E}">
        <p14:creationId xmlns:p14="http://schemas.microsoft.com/office/powerpoint/2010/main" val="3487615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1F5E7-BB0E-459F-9C9C-EB90AE6055F7}"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CC1259-0D31-4463-8B1F-CBEEEBA8E61D}" type="slidenum">
              <a:rPr lang="en-US" smtClean="0"/>
              <a:t>‹#›</a:t>
            </a:fld>
            <a:endParaRPr lang="en-US"/>
          </a:p>
        </p:txBody>
      </p:sp>
    </p:spTree>
    <p:extLst>
      <p:ext uri="{BB962C8B-B14F-4D97-AF65-F5344CB8AC3E}">
        <p14:creationId xmlns:p14="http://schemas.microsoft.com/office/powerpoint/2010/main" val="305430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1F5E7-BB0E-459F-9C9C-EB90AE6055F7}"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CC1259-0D31-4463-8B1F-CBEEEBA8E61D}" type="slidenum">
              <a:rPr lang="en-US" smtClean="0"/>
              <a:t>‹#›</a:t>
            </a:fld>
            <a:endParaRPr lang="en-US"/>
          </a:p>
        </p:txBody>
      </p:sp>
    </p:spTree>
    <p:extLst>
      <p:ext uri="{BB962C8B-B14F-4D97-AF65-F5344CB8AC3E}">
        <p14:creationId xmlns:p14="http://schemas.microsoft.com/office/powerpoint/2010/main" val="1203360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51F5E7-BB0E-459F-9C9C-EB90AE6055F7}" type="datetimeFigureOut">
              <a:rPr lang="en-US" smtClean="0"/>
              <a:t>12/1/2017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CC1259-0D31-4463-8B1F-CBEEEBA8E61D}" type="slidenum">
              <a:rPr lang="en-US" smtClean="0"/>
              <a:t>‹#›</a:t>
            </a:fld>
            <a:endParaRPr lang="en-US"/>
          </a:p>
        </p:txBody>
      </p:sp>
    </p:spTree>
    <p:extLst>
      <p:ext uri="{BB962C8B-B14F-4D97-AF65-F5344CB8AC3E}">
        <p14:creationId xmlns:p14="http://schemas.microsoft.com/office/powerpoint/2010/main" val="249737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2.bp.blogspot.com/-gPTwJW0xoCg/TngTbfnaKDI/AAAAAAAAA0c/EEbTj0-1hoA/s1600/candy+cane.jpg.png"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1030" name="Picture 6" descr="http://www.reiht.com/wp-content/uploads/2011/10/christmas-snowman.jpg"/>
          <p:cNvPicPr>
            <a:picLocks noChangeAspect="1" noChangeArrowheads="1"/>
          </p:cNvPicPr>
          <p:nvPr/>
        </p:nvPicPr>
        <p:blipFill rotWithShape="1">
          <a:blip r:embed="rId2">
            <a:extLst>
              <a:ext uri="{28A0092B-C50C-407E-A947-70E740481C1C}">
                <a14:useLocalDpi xmlns:a14="http://schemas.microsoft.com/office/drawing/2010/main" val="0"/>
              </a:ext>
            </a:extLst>
          </a:blip>
          <a:srcRect b="4255"/>
          <a:stretch/>
        </p:blipFill>
        <p:spPr bwMode="auto">
          <a:xfrm>
            <a:off x="0" y="-1"/>
            <a:ext cx="91821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 y="838200"/>
            <a:ext cx="8458200" cy="1323439"/>
          </a:xfrm>
          <a:prstGeom prst="rect">
            <a:avLst/>
          </a:prstGeom>
          <a:noFill/>
        </p:spPr>
        <p:txBody>
          <a:bodyPr wrap="squar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Merry </a:t>
            </a:r>
            <a:r>
              <a:rPr lang="en-US" sz="8000" b="1" cap="none" spc="0" dirty="0" err="1" smtClean="0">
                <a:ln w="11430">
                  <a:solidFill>
                    <a:schemeClr val="tx1">
                      <a:alpha val="77000"/>
                    </a:schemeClr>
                  </a:solidFill>
                </a:ln>
                <a:solidFill>
                  <a:srgbClr val="00B050"/>
                </a:solidFill>
                <a:effectLst>
                  <a:outerShdw blurRad="50800" dist="39000" dir="5460000" algn="tl">
                    <a:srgbClr val="000000">
                      <a:alpha val="38000"/>
                    </a:srgbClr>
                  </a:outerShdw>
                </a:effectLst>
              </a:rPr>
              <a:t>MATH</a:t>
            </a:r>
            <a:r>
              <a:rPr lang="en-US" sz="8000" b="1" cap="none" spc="0" dirty="0" err="1"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mas</a:t>
            </a: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8000" b="1" cap="none" spc="0" dirty="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TextBox 9"/>
          <p:cNvSpPr txBox="1"/>
          <p:nvPr/>
        </p:nvSpPr>
        <p:spPr>
          <a:xfrm>
            <a:off x="381000" y="1767005"/>
            <a:ext cx="5486400" cy="3323987"/>
          </a:xfrm>
          <a:prstGeom prst="rect">
            <a:avLst/>
          </a:prstGeom>
          <a:noFill/>
        </p:spPr>
        <p:txBody>
          <a:bodyPr wrap="square" rtlCol="0">
            <a:spAutoFit/>
          </a:bodyPr>
          <a:lstStyle/>
          <a:p>
            <a:r>
              <a:rPr lang="en-US" sz="3000" dirty="0" smtClean="0">
                <a:latin typeface="Berlin Sans FB Demi" pitchFamily="34" charset="0"/>
              </a:rPr>
              <a:t>Ms. </a:t>
            </a:r>
            <a:r>
              <a:rPr lang="en-US" sz="3000" dirty="0" err="1" smtClean="0">
                <a:latin typeface="Berlin Sans FB Demi" pitchFamily="34" charset="0"/>
              </a:rPr>
              <a:t>Pough</a:t>
            </a:r>
            <a:r>
              <a:rPr lang="en-US" sz="3000" dirty="0" smtClean="0">
                <a:latin typeface="Berlin Sans FB Demi" pitchFamily="34" charset="0"/>
              </a:rPr>
              <a:t> runs a Christmas Tree Farm in the winter.  She purchased 16 trees to plant.  She needs help arranging the trees in equal rows and columns.  What might her tree farm look like?</a:t>
            </a:r>
            <a:endParaRPr lang="en-US" sz="3000" dirty="0">
              <a:latin typeface="Berlin Sans FB Demi" pitchFamily="34" charset="0"/>
            </a:endParaRPr>
          </a:p>
        </p:txBody>
      </p:sp>
      <p:pic>
        <p:nvPicPr>
          <p:cNvPr id="1036" name="Picture 12" descr="http://babylonbaroque.files.wordpress.com/2010/12/800px-christmas_tree_farm_ia.jpg"/>
          <p:cNvPicPr>
            <a:picLocks noChangeAspect="1" noChangeArrowheads="1"/>
          </p:cNvPicPr>
          <p:nvPr/>
        </p:nvPicPr>
        <p:blipFill rotWithShape="1">
          <a:blip r:embed="rId3">
            <a:extLst>
              <a:ext uri="{28A0092B-C50C-407E-A947-70E740481C1C}">
                <a14:useLocalDpi xmlns:a14="http://schemas.microsoft.com/office/drawing/2010/main" val="0"/>
              </a:ext>
            </a:extLst>
          </a:blip>
          <a:srcRect l="24045"/>
          <a:stretch/>
        </p:blipFill>
        <p:spPr bwMode="auto">
          <a:xfrm>
            <a:off x="5913664" y="2128835"/>
            <a:ext cx="2973613" cy="2600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675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1030" name="Picture 6" descr="http://www.reiht.com/wp-content/uploads/2011/10/christmas-snowman.jpg"/>
          <p:cNvPicPr>
            <a:picLocks noChangeAspect="1" noChangeArrowheads="1"/>
          </p:cNvPicPr>
          <p:nvPr/>
        </p:nvPicPr>
        <p:blipFill rotWithShape="1">
          <a:blip r:embed="rId2">
            <a:extLst>
              <a:ext uri="{28A0092B-C50C-407E-A947-70E740481C1C}">
                <a14:useLocalDpi xmlns:a14="http://schemas.microsoft.com/office/drawing/2010/main" val="0"/>
              </a:ext>
            </a:extLst>
          </a:blip>
          <a:srcRect b="4255"/>
          <a:stretch/>
        </p:blipFill>
        <p:spPr bwMode="auto">
          <a:xfrm>
            <a:off x="0" y="-1"/>
            <a:ext cx="91821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 y="838200"/>
            <a:ext cx="8458200" cy="1323439"/>
          </a:xfrm>
          <a:prstGeom prst="rect">
            <a:avLst/>
          </a:prstGeom>
          <a:noFill/>
        </p:spPr>
        <p:txBody>
          <a:bodyPr wrap="squar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Merry </a:t>
            </a:r>
            <a:r>
              <a:rPr lang="en-US" sz="8000" b="1" cap="none" spc="0" dirty="0" err="1" smtClean="0">
                <a:ln w="11430">
                  <a:solidFill>
                    <a:schemeClr val="tx1">
                      <a:alpha val="77000"/>
                    </a:schemeClr>
                  </a:solidFill>
                </a:ln>
                <a:solidFill>
                  <a:srgbClr val="00B050"/>
                </a:solidFill>
                <a:effectLst>
                  <a:outerShdw blurRad="50800" dist="39000" dir="5460000" algn="tl">
                    <a:srgbClr val="000000">
                      <a:alpha val="38000"/>
                    </a:srgbClr>
                  </a:outerShdw>
                </a:effectLst>
              </a:rPr>
              <a:t>MATH</a:t>
            </a:r>
            <a:r>
              <a:rPr lang="en-US" sz="8000" b="1" cap="none" spc="0" dirty="0" err="1"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mas</a:t>
            </a: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8000" b="1" cap="none" spc="0" dirty="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3581400" y="1600200"/>
            <a:ext cx="4953000" cy="4031873"/>
          </a:xfrm>
          <a:prstGeom prst="rect">
            <a:avLst/>
          </a:prstGeom>
          <a:noFill/>
        </p:spPr>
        <p:txBody>
          <a:bodyPr wrap="square" rtlCol="0">
            <a:spAutoFit/>
          </a:bodyPr>
          <a:lstStyle/>
          <a:p>
            <a:pPr algn="ctr"/>
            <a:r>
              <a:rPr lang="en-US" sz="3200" b="1" dirty="0" smtClean="0">
                <a:latin typeface="Calibri" panose="020F0502020204030204" pitchFamily="34" charset="0"/>
              </a:rPr>
              <a:t>Mr. Johnson’s class built 17 snowmen during recess on Monday, 24 on Tuesday, and 10 on Wednesday.  How many snowmen did the students make in all?  How many would be left if 12 melted?</a:t>
            </a:r>
            <a:endParaRPr lang="en-US" sz="3200" b="1" dirty="0">
              <a:latin typeface="Calibri" panose="020F0502020204030204" pitchFamily="34" charset="0"/>
            </a:endParaRPr>
          </a:p>
        </p:txBody>
      </p:sp>
      <p:pic>
        <p:nvPicPr>
          <p:cNvPr id="7172" name="Picture 4" descr="http://t1.gstatic.com/images?q=tbn:ANd9GcSR4iqJGGGp59sTeaiT-bbYUZj-romt8PC9rGMZOxE6BAmLmeErknm_Am0E:www.clipsahoy.com/clipart3/as557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50924"/>
            <a:ext cx="2286000" cy="3290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078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1030" name="Picture 6" descr="http://www.reiht.com/wp-content/uploads/2011/10/christmas-snowman.jpg"/>
          <p:cNvPicPr>
            <a:picLocks noChangeAspect="1" noChangeArrowheads="1"/>
          </p:cNvPicPr>
          <p:nvPr/>
        </p:nvPicPr>
        <p:blipFill rotWithShape="1">
          <a:blip r:embed="rId2">
            <a:extLst>
              <a:ext uri="{28A0092B-C50C-407E-A947-70E740481C1C}">
                <a14:useLocalDpi xmlns:a14="http://schemas.microsoft.com/office/drawing/2010/main" val="0"/>
              </a:ext>
            </a:extLst>
          </a:blip>
          <a:srcRect b="4255"/>
          <a:stretch/>
        </p:blipFill>
        <p:spPr bwMode="auto">
          <a:xfrm>
            <a:off x="0" y="-1"/>
            <a:ext cx="91821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 y="838200"/>
            <a:ext cx="8458200" cy="1323439"/>
          </a:xfrm>
          <a:prstGeom prst="rect">
            <a:avLst/>
          </a:prstGeom>
          <a:noFill/>
        </p:spPr>
        <p:txBody>
          <a:bodyPr wrap="squar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Merry </a:t>
            </a:r>
            <a:r>
              <a:rPr lang="en-US" sz="8000" b="1" cap="none" spc="0" dirty="0" err="1" smtClean="0">
                <a:ln w="11430">
                  <a:solidFill>
                    <a:schemeClr val="tx1">
                      <a:alpha val="77000"/>
                    </a:schemeClr>
                  </a:solidFill>
                </a:ln>
                <a:solidFill>
                  <a:srgbClr val="00B050"/>
                </a:solidFill>
                <a:effectLst>
                  <a:outerShdw blurRad="50800" dist="39000" dir="5460000" algn="tl">
                    <a:srgbClr val="000000">
                      <a:alpha val="38000"/>
                    </a:srgbClr>
                  </a:outerShdw>
                </a:effectLst>
              </a:rPr>
              <a:t>MATH</a:t>
            </a:r>
            <a:r>
              <a:rPr lang="en-US" sz="8000" b="1" cap="none" spc="0" dirty="0" err="1"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mas</a:t>
            </a: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8000" b="1" cap="none" spc="0" dirty="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3788229" y="1459229"/>
            <a:ext cx="5050971" cy="3554819"/>
          </a:xfrm>
          <a:prstGeom prst="rect">
            <a:avLst/>
          </a:prstGeom>
          <a:noFill/>
        </p:spPr>
        <p:txBody>
          <a:bodyPr wrap="square" rtlCol="0">
            <a:spAutoFit/>
          </a:bodyPr>
          <a:lstStyle/>
          <a:p>
            <a:r>
              <a:rPr lang="en-US" sz="2500" dirty="0" smtClean="0">
                <a:latin typeface="Arial Unicode MS" panose="020B0604020202020204" pitchFamily="34" charset="-128"/>
                <a:ea typeface="Arial Unicode MS" panose="020B0604020202020204" pitchFamily="34" charset="-128"/>
                <a:cs typeface="Arial Unicode MS" panose="020B0604020202020204" pitchFamily="34" charset="-128"/>
              </a:rPr>
              <a:t>The snow has finally landed in Stockbridge, GA.  The children are so excited to make snowmen.  Each snowman must be made using three balls of snow.  How many snowmen can you make if you rolled 15 balls of snow</a:t>
            </a:r>
            <a:r>
              <a:rPr lang="en-US" sz="2500" dirty="0" smtClean="0">
                <a:latin typeface="Arial Unicode MS" panose="020B0604020202020204" pitchFamily="34" charset="-128"/>
                <a:ea typeface="Arial Unicode MS" panose="020B0604020202020204" pitchFamily="34" charset="-128"/>
                <a:cs typeface="Arial Unicode MS" panose="020B0604020202020204" pitchFamily="34" charset="-128"/>
              </a:rPr>
              <a:t>? Prove your thinking using pictures and words.</a:t>
            </a:r>
            <a:endParaRPr lang="en-US" sz="25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5130" name="Picture 10" descr="http://t1.gstatic.com/images?q=tbn:ANd9GcTTEk1NjAujKjqBUij9UiO-K7pvkKXwDgUyhLV_mLGcbBrEK3WD:www.acclaimclipart.com/free_clipart_images/african_american_kids_or_black_children_building_a_snowman_in_winter_with_stick_arms_carrot_nose_and_a_wool_cap_0515-0912-1115-3712_SMU.jpg"/>
          <p:cNvPicPr>
            <a:picLocks noChangeAspect="1" noChangeArrowheads="1"/>
          </p:cNvPicPr>
          <p:nvPr/>
        </p:nvPicPr>
        <p:blipFill rotWithShape="1">
          <a:blip r:embed="rId3">
            <a:extLst>
              <a:ext uri="{28A0092B-C50C-407E-A947-70E740481C1C}">
                <a14:useLocalDpi xmlns:a14="http://schemas.microsoft.com/office/drawing/2010/main" val="0"/>
              </a:ext>
            </a:extLst>
          </a:blip>
          <a:srcRect t="23921"/>
          <a:stretch/>
        </p:blipFill>
        <p:spPr bwMode="auto">
          <a:xfrm>
            <a:off x="228599" y="2232394"/>
            <a:ext cx="3276602" cy="2796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988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1030" name="Picture 6" descr="http://www.reiht.com/wp-content/uploads/2011/10/christmas-snowman.jpg"/>
          <p:cNvPicPr>
            <a:picLocks noChangeAspect="1" noChangeArrowheads="1"/>
          </p:cNvPicPr>
          <p:nvPr/>
        </p:nvPicPr>
        <p:blipFill rotWithShape="1">
          <a:blip r:embed="rId2">
            <a:extLst>
              <a:ext uri="{28A0092B-C50C-407E-A947-70E740481C1C}">
                <a14:useLocalDpi xmlns:a14="http://schemas.microsoft.com/office/drawing/2010/main" val="0"/>
              </a:ext>
            </a:extLst>
          </a:blip>
          <a:srcRect b="4255"/>
          <a:stretch/>
        </p:blipFill>
        <p:spPr bwMode="auto">
          <a:xfrm>
            <a:off x="0" y="-1"/>
            <a:ext cx="91821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 y="838200"/>
            <a:ext cx="8458200" cy="1323439"/>
          </a:xfrm>
          <a:prstGeom prst="rect">
            <a:avLst/>
          </a:prstGeom>
          <a:noFill/>
        </p:spPr>
        <p:txBody>
          <a:bodyPr wrap="squar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Merry </a:t>
            </a:r>
            <a:r>
              <a:rPr lang="en-US" sz="8000" b="1" cap="none" spc="0" dirty="0" err="1" smtClean="0">
                <a:ln w="11430">
                  <a:solidFill>
                    <a:schemeClr val="tx1">
                      <a:alpha val="77000"/>
                    </a:schemeClr>
                  </a:solidFill>
                </a:ln>
                <a:solidFill>
                  <a:srgbClr val="00B050"/>
                </a:solidFill>
                <a:effectLst>
                  <a:outerShdw blurRad="50800" dist="39000" dir="5460000" algn="tl">
                    <a:srgbClr val="000000">
                      <a:alpha val="38000"/>
                    </a:srgbClr>
                  </a:outerShdw>
                </a:effectLst>
              </a:rPr>
              <a:t>MATH</a:t>
            </a:r>
            <a:r>
              <a:rPr lang="en-US" sz="8000" b="1" cap="none" spc="0" dirty="0" err="1"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mas</a:t>
            </a: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8000" b="1" cap="none" spc="0" dirty="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381000" y="1828800"/>
            <a:ext cx="4876800" cy="3323987"/>
          </a:xfrm>
          <a:prstGeom prst="rect">
            <a:avLst/>
          </a:prstGeom>
          <a:noFill/>
        </p:spPr>
        <p:txBody>
          <a:bodyPr wrap="square" rtlCol="0">
            <a:spAutoFit/>
          </a:bodyPr>
          <a:lstStyle/>
          <a:p>
            <a:r>
              <a:rPr lang="en-US" sz="3500" b="1" dirty="0" smtClean="0"/>
              <a:t>The stable door is closed and all you can see is legs under the door.  If you see 20 legs, how many reindeer and elves could be in the stable?  </a:t>
            </a:r>
            <a:endParaRPr lang="en-US" sz="3500" b="1" dirty="0"/>
          </a:p>
        </p:txBody>
      </p:sp>
      <p:pic>
        <p:nvPicPr>
          <p:cNvPr id="10255" name="Picture 15" descr="C:\Documents and Settings\heather.cloud\Local Settings\Temporary Internet Files\Content.IE5\DQFZLLEH\MC900022946[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373"/>
          <a:stretch/>
        </p:blipFill>
        <p:spPr bwMode="auto">
          <a:xfrm>
            <a:off x="5535386" y="1828800"/>
            <a:ext cx="3303814" cy="3042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078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1030" name="Picture 6" descr="http://www.reiht.com/wp-content/uploads/2011/10/christmas-snowman.jpg"/>
          <p:cNvPicPr>
            <a:picLocks noChangeAspect="1" noChangeArrowheads="1"/>
          </p:cNvPicPr>
          <p:nvPr/>
        </p:nvPicPr>
        <p:blipFill rotWithShape="1">
          <a:blip r:embed="rId2">
            <a:extLst>
              <a:ext uri="{28A0092B-C50C-407E-A947-70E740481C1C}">
                <a14:useLocalDpi xmlns:a14="http://schemas.microsoft.com/office/drawing/2010/main" val="0"/>
              </a:ext>
            </a:extLst>
          </a:blip>
          <a:srcRect b="4255"/>
          <a:stretch/>
        </p:blipFill>
        <p:spPr bwMode="auto">
          <a:xfrm>
            <a:off x="0" y="-1"/>
            <a:ext cx="91821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 y="838200"/>
            <a:ext cx="8458200" cy="1323439"/>
          </a:xfrm>
          <a:prstGeom prst="rect">
            <a:avLst/>
          </a:prstGeom>
          <a:noFill/>
        </p:spPr>
        <p:txBody>
          <a:bodyPr wrap="squar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Merry </a:t>
            </a:r>
            <a:r>
              <a:rPr lang="en-US" sz="8000" b="1" cap="none" spc="0" dirty="0" err="1" smtClean="0">
                <a:ln w="11430">
                  <a:solidFill>
                    <a:schemeClr val="tx1">
                      <a:alpha val="77000"/>
                    </a:schemeClr>
                  </a:solidFill>
                </a:ln>
                <a:solidFill>
                  <a:srgbClr val="00B050"/>
                </a:solidFill>
                <a:effectLst>
                  <a:outerShdw blurRad="50800" dist="39000" dir="5460000" algn="tl">
                    <a:srgbClr val="000000">
                      <a:alpha val="38000"/>
                    </a:srgbClr>
                  </a:outerShdw>
                </a:effectLst>
              </a:rPr>
              <a:t>MATH</a:t>
            </a:r>
            <a:r>
              <a:rPr lang="en-US" sz="8000" b="1" cap="none" spc="0" dirty="0" err="1"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mas</a:t>
            </a: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8000" b="1" cap="none" spc="0" dirty="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2971800" y="1574355"/>
            <a:ext cx="5867400" cy="3554819"/>
          </a:xfrm>
          <a:prstGeom prst="rect">
            <a:avLst/>
          </a:prstGeom>
          <a:noFill/>
        </p:spPr>
        <p:txBody>
          <a:bodyPr wrap="square" rtlCol="0">
            <a:spAutoFit/>
          </a:bodyPr>
          <a:lstStyle/>
          <a:p>
            <a:r>
              <a:rPr lang="en-US" sz="2500" dirty="0" smtClean="0">
                <a:latin typeface="Cooper Black" pitchFamily="18" charset="0"/>
              </a:rPr>
              <a:t>Ms. Laverick decided to make gingerbread cookies for </a:t>
            </a:r>
            <a:r>
              <a:rPr lang="en-US" sz="2500" dirty="0" smtClean="0">
                <a:latin typeface="Cooper Black" pitchFamily="18" charset="0"/>
              </a:rPr>
              <a:t>the 2</a:t>
            </a:r>
            <a:r>
              <a:rPr lang="en-US" sz="2500" baseline="30000" dirty="0" smtClean="0">
                <a:latin typeface="Cooper Black" pitchFamily="18" charset="0"/>
              </a:rPr>
              <a:t>nd</a:t>
            </a:r>
            <a:r>
              <a:rPr lang="en-US" sz="2500" dirty="0" smtClean="0">
                <a:latin typeface="Cooper Black" pitchFamily="18" charset="0"/>
              </a:rPr>
              <a:t> grade teachers </a:t>
            </a:r>
            <a:r>
              <a:rPr lang="en-US" sz="2500" dirty="0" smtClean="0">
                <a:latin typeface="Cooper Black" pitchFamily="18" charset="0"/>
              </a:rPr>
              <a:t>at SES.  Each box </a:t>
            </a:r>
            <a:r>
              <a:rPr lang="en-US" sz="2500" dirty="0" smtClean="0">
                <a:latin typeface="Cooper Black" pitchFamily="18" charset="0"/>
              </a:rPr>
              <a:t>has 3</a:t>
            </a:r>
            <a:r>
              <a:rPr lang="en-US" sz="2500" dirty="0" smtClean="0">
                <a:latin typeface="Cooper Black" pitchFamily="18" charset="0"/>
              </a:rPr>
              <a:t> </a:t>
            </a:r>
            <a:r>
              <a:rPr lang="en-US" sz="2500" dirty="0" smtClean="0">
                <a:latin typeface="Cooper Black" pitchFamily="18" charset="0"/>
              </a:rPr>
              <a:t>cookies.  If there are </a:t>
            </a:r>
            <a:r>
              <a:rPr lang="en-US" sz="2500" dirty="0">
                <a:latin typeface="Cooper Black" pitchFamily="18" charset="0"/>
              </a:rPr>
              <a:t>6</a:t>
            </a:r>
            <a:r>
              <a:rPr lang="en-US" sz="2500" dirty="0" smtClean="0">
                <a:latin typeface="Cooper Black" pitchFamily="18" charset="0"/>
              </a:rPr>
              <a:t> </a:t>
            </a:r>
            <a:r>
              <a:rPr lang="en-US" sz="2500" dirty="0" smtClean="0">
                <a:latin typeface="Cooper Black" pitchFamily="18" charset="0"/>
              </a:rPr>
              <a:t>teachers at SES, how many </a:t>
            </a:r>
            <a:r>
              <a:rPr lang="en-US" sz="2500" dirty="0" smtClean="0">
                <a:latin typeface="Cooper Black" pitchFamily="18" charset="0"/>
              </a:rPr>
              <a:t>cookies did Ms. Laverick bake?</a:t>
            </a:r>
          </a:p>
          <a:p>
            <a:endParaRPr lang="en-US" sz="2500" dirty="0">
              <a:latin typeface="Cooper Black" pitchFamily="18" charset="0"/>
            </a:endParaRPr>
          </a:p>
          <a:p>
            <a:r>
              <a:rPr lang="en-US" sz="2500" dirty="0" smtClean="0">
                <a:latin typeface="Cooper Black" pitchFamily="18" charset="0"/>
              </a:rPr>
              <a:t>Prove your thinking with pictures and words.  </a:t>
            </a:r>
            <a:endParaRPr lang="en-US" sz="2500" dirty="0">
              <a:latin typeface="Cooper Black" pitchFamily="18" charset="0"/>
            </a:endParaRPr>
          </a:p>
        </p:txBody>
      </p:sp>
      <p:pic>
        <p:nvPicPr>
          <p:cNvPr id="4098" name="Picture 2" descr="http://bioweb.uwlax.edu/bio203/s2009/may_magg/MCj04397660000%5b1%5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0163"/>
            <a:ext cx="2743200"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988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1030" name="Picture 6" descr="http://www.reiht.com/wp-content/uploads/2011/10/christmas-snowman.jpg"/>
          <p:cNvPicPr>
            <a:picLocks noChangeAspect="1" noChangeArrowheads="1"/>
          </p:cNvPicPr>
          <p:nvPr/>
        </p:nvPicPr>
        <p:blipFill rotWithShape="1">
          <a:blip r:embed="rId2">
            <a:extLst>
              <a:ext uri="{28A0092B-C50C-407E-A947-70E740481C1C}">
                <a14:useLocalDpi xmlns:a14="http://schemas.microsoft.com/office/drawing/2010/main" val="0"/>
              </a:ext>
            </a:extLst>
          </a:blip>
          <a:srcRect b="4255"/>
          <a:stretch/>
        </p:blipFill>
        <p:spPr bwMode="auto">
          <a:xfrm>
            <a:off x="0" y="-1"/>
            <a:ext cx="91821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 y="838200"/>
            <a:ext cx="8458200" cy="1323439"/>
          </a:xfrm>
          <a:prstGeom prst="rect">
            <a:avLst/>
          </a:prstGeom>
          <a:noFill/>
        </p:spPr>
        <p:txBody>
          <a:bodyPr wrap="squar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Merry </a:t>
            </a:r>
            <a:r>
              <a:rPr lang="en-US" sz="8000" b="1" cap="none" spc="0" dirty="0" err="1" smtClean="0">
                <a:ln w="11430">
                  <a:solidFill>
                    <a:schemeClr val="tx1">
                      <a:alpha val="77000"/>
                    </a:schemeClr>
                  </a:solidFill>
                </a:ln>
                <a:solidFill>
                  <a:srgbClr val="00B050"/>
                </a:solidFill>
                <a:effectLst>
                  <a:outerShdw blurRad="50800" dist="39000" dir="5460000" algn="tl">
                    <a:srgbClr val="000000">
                      <a:alpha val="38000"/>
                    </a:srgbClr>
                  </a:outerShdw>
                </a:effectLst>
              </a:rPr>
              <a:t>MATH</a:t>
            </a:r>
            <a:r>
              <a:rPr lang="en-US" sz="8000" b="1" cap="none" spc="0" dirty="0" err="1"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mas</a:t>
            </a: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8000" b="1" cap="none" spc="0" dirty="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761999" y="1371600"/>
            <a:ext cx="6334125" cy="4247317"/>
          </a:xfrm>
          <a:prstGeom prst="rect">
            <a:avLst/>
          </a:prstGeom>
          <a:noFill/>
        </p:spPr>
        <p:txBody>
          <a:bodyPr wrap="square" rtlCol="0">
            <a:spAutoFit/>
          </a:bodyPr>
          <a:lstStyle/>
          <a:p>
            <a:r>
              <a:rPr lang="en-US" sz="3000" dirty="0" smtClean="0"/>
              <a:t>Ms. </a:t>
            </a:r>
            <a:r>
              <a:rPr lang="en-US" sz="3000" dirty="0" smtClean="0"/>
              <a:t>Robinson </a:t>
            </a:r>
            <a:r>
              <a:rPr lang="en-US" sz="3000" dirty="0" smtClean="0"/>
              <a:t>loves to hang candy canes around the house. On the first day, she hung 2 candy canes.   On the second day, she hung 4 candy canes.   On the third day, she hung 8 candy canes.  How many candy canes will she hang on the 5</a:t>
            </a:r>
            <a:r>
              <a:rPr lang="en-US" sz="3000" baseline="30000" dirty="0" smtClean="0"/>
              <a:t>th</a:t>
            </a:r>
            <a:r>
              <a:rPr lang="en-US" sz="3000" dirty="0" smtClean="0"/>
              <a:t> day?</a:t>
            </a:r>
          </a:p>
          <a:p>
            <a:endParaRPr lang="en-US" sz="3000" dirty="0"/>
          </a:p>
          <a:p>
            <a:r>
              <a:rPr lang="en-US" sz="3000" dirty="0" smtClean="0"/>
              <a:t>Do </a:t>
            </a:r>
            <a:r>
              <a:rPr lang="en-US" sz="3000" dirty="0" smtClean="0"/>
              <a:t>you notice a pattern</a:t>
            </a:r>
            <a:r>
              <a:rPr lang="en-US" sz="3000" dirty="0" smtClean="0"/>
              <a:t>? </a:t>
            </a:r>
            <a:r>
              <a:rPr lang="en-US" sz="3000" dirty="0" smtClean="0"/>
              <a:t>Explain</a:t>
            </a:r>
            <a:r>
              <a:rPr lang="en-US" sz="3000" dirty="0" smtClean="0"/>
              <a:t> it?</a:t>
            </a:r>
            <a:endParaRPr lang="en-US" sz="3000" dirty="0"/>
          </a:p>
        </p:txBody>
      </p:sp>
      <p:pic>
        <p:nvPicPr>
          <p:cNvPr id="9220" name="Picture 4" descr="http://2.bp.blogspot.com/-gPTwJW0xoCg/TngTbfnaKDI/AAAAAAAAA0c/EEbTj0-1hoA/s320/candy%2Bcane.jpg.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6125" y="1899557"/>
            <a:ext cx="1743075"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078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1030" name="Picture 6" descr="http://www.reiht.com/wp-content/uploads/2011/10/christmas-snowman.jpg"/>
          <p:cNvPicPr>
            <a:picLocks noChangeAspect="1" noChangeArrowheads="1"/>
          </p:cNvPicPr>
          <p:nvPr/>
        </p:nvPicPr>
        <p:blipFill rotWithShape="1">
          <a:blip r:embed="rId2">
            <a:extLst>
              <a:ext uri="{28A0092B-C50C-407E-A947-70E740481C1C}">
                <a14:useLocalDpi xmlns:a14="http://schemas.microsoft.com/office/drawing/2010/main" val="0"/>
              </a:ext>
            </a:extLst>
          </a:blip>
          <a:srcRect b="4255"/>
          <a:stretch/>
        </p:blipFill>
        <p:spPr bwMode="auto">
          <a:xfrm>
            <a:off x="0" y="-1"/>
            <a:ext cx="91821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 y="838200"/>
            <a:ext cx="8458200" cy="1323439"/>
          </a:xfrm>
          <a:prstGeom prst="rect">
            <a:avLst/>
          </a:prstGeom>
          <a:noFill/>
        </p:spPr>
        <p:txBody>
          <a:bodyPr wrap="squar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Merry </a:t>
            </a:r>
            <a:r>
              <a:rPr lang="en-US" sz="8000" b="1" cap="none" spc="0" dirty="0" err="1" smtClean="0">
                <a:ln w="11430">
                  <a:solidFill>
                    <a:schemeClr val="tx1">
                      <a:alpha val="77000"/>
                    </a:schemeClr>
                  </a:solidFill>
                </a:ln>
                <a:solidFill>
                  <a:srgbClr val="00B050"/>
                </a:solidFill>
                <a:effectLst>
                  <a:outerShdw blurRad="50800" dist="39000" dir="5460000" algn="tl">
                    <a:srgbClr val="000000">
                      <a:alpha val="38000"/>
                    </a:srgbClr>
                  </a:outerShdw>
                </a:effectLst>
              </a:rPr>
              <a:t>MATH</a:t>
            </a:r>
            <a:r>
              <a:rPr lang="en-US" sz="8000" b="1" cap="none" spc="0" dirty="0" err="1"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mas</a:t>
            </a: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8000" b="1" cap="none" spc="0" dirty="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3352800" y="1522705"/>
            <a:ext cx="5479143" cy="3785652"/>
          </a:xfrm>
          <a:prstGeom prst="rect">
            <a:avLst/>
          </a:prstGeom>
          <a:noFill/>
        </p:spPr>
        <p:txBody>
          <a:bodyPr wrap="square" rtlCol="0">
            <a:spAutoFit/>
          </a:bodyPr>
          <a:lstStyle/>
          <a:p>
            <a:r>
              <a:rPr lang="en-US" sz="4000" b="1" dirty="0" smtClean="0">
                <a:latin typeface="Colonna MT" pitchFamily="82" charset="0"/>
              </a:rPr>
              <a:t>Ms. Wilder helps The elf on the left </a:t>
            </a:r>
            <a:r>
              <a:rPr lang="en-US" sz="4000" b="1" dirty="0" smtClean="0">
                <a:latin typeface="Colonna MT" pitchFamily="82" charset="0"/>
              </a:rPr>
              <a:t>to </a:t>
            </a:r>
            <a:r>
              <a:rPr lang="en-US" sz="4000" b="1" dirty="0" smtClean="0">
                <a:latin typeface="Colonna MT" pitchFamily="82" charset="0"/>
              </a:rPr>
              <a:t>make </a:t>
            </a:r>
            <a:r>
              <a:rPr lang="en-US" sz="4000" b="1" dirty="0" smtClean="0">
                <a:latin typeface="Colonna MT" pitchFamily="82" charset="0"/>
              </a:rPr>
              <a:t>3 toys </a:t>
            </a:r>
            <a:r>
              <a:rPr lang="en-US" sz="4000" b="1" dirty="0" smtClean="0">
                <a:latin typeface="Colonna MT" pitchFamily="82" charset="0"/>
              </a:rPr>
              <a:t>a day</a:t>
            </a:r>
            <a:r>
              <a:rPr lang="en-US" sz="4000" b="1" dirty="0" smtClean="0">
                <a:latin typeface="Colonna MT" pitchFamily="82" charset="0"/>
              </a:rPr>
              <a:t>.  </a:t>
            </a:r>
            <a:r>
              <a:rPr lang="en-US" sz="4000" b="1" dirty="0" smtClean="0">
                <a:latin typeface="Colonna MT" pitchFamily="82" charset="0"/>
              </a:rPr>
              <a:t>How many toys will </a:t>
            </a:r>
            <a:r>
              <a:rPr lang="en-US" sz="4000" b="1" dirty="0" smtClean="0">
                <a:latin typeface="Colonna MT" pitchFamily="82" charset="0"/>
              </a:rPr>
              <a:t>they </a:t>
            </a:r>
            <a:r>
              <a:rPr lang="en-US" sz="4000" b="1" dirty="0" smtClean="0">
                <a:latin typeface="Colonna MT" pitchFamily="82" charset="0"/>
              </a:rPr>
              <a:t>make </a:t>
            </a:r>
            <a:r>
              <a:rPr lang="en-US" sz="4000" b="1" dirty="0" smtClean="0">
                <a:latin typeface="Colonna MT" pitchFamily="82" charset="0"/>
              </a:rPr>
              <a:t>in 4 </a:t>
            </a:r>
            <a:r>
              <a:rPr lang="en-US" sz="4000" b="1" dirty="0" smtClean="0">
                <a:latin typeface="Colonna MT" pitchFamily="82" charset="0"/>
              </a:rPr>
              <a:t>days</a:t>
            </a:r>
            <a:r>
              <a:rPr lang="en-US" sz="4000" b="1" dirty="0" smtClean="0">
                <a:latin typeface="Colonna MT" pitchFamily="82" charset="0"/>
              </a:rPr>
              <a:t>?  </a:t>
            </a:r>
            <a:r>
              <a:rPr lang="en-US" sz="4000" b="1" dirty="0" smtClean="0">
                <a:latin typeface="Colonna MT" pitchFamily="82" charset="0"/>
              </a:rPr>
              <a:t>Explain your thinking!</a:t>
            </a:r>
            <a:endParaRPr lang="en-US" sz="4000" b="1" dirty="0">
              <a:latin typeface="Colonna MT" pitchFamily="82" charset="0"/>
            </a:endParaRPr>
          </a:p>
        </p:txBody>
      </p:sp>
      <p:pic>
        <p:nvPicPr>
          <p:cNvPr id="3073" name="Picture 1" descr="MC90014089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38200" y="1840320"/>
            <a:ext cx="2362200" cy="312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8988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1030" name="Picture 6" descr="http://www.reiht.com/wp-content/uploads/2011/10/christmas-snowman.jpg"/>
          <p:cNvPicPr>
            <a:picLocks noChangeAspect="1" noChangeArrowheads="1"/>
          </p:cNvPicPr>
          <p:nvPr/>
        </p:nvPicPr>
        <p:blipFill rotWithShape="1">
          <a:blip r:embed="rId2">
            <a:extLst>
              <a:ext uri="{28A0092B-C50C-407E-A947-70E740481C1C}">
                <a14:useLocalDpi xmlns:a14="http://schemas.microsoft.com/office/drawing/2010/main" val="0"/>
              </a:ext>
            </a:extLst>
          </a:blip>
          <a:srcRect b="4255"/>
          <a:stretch/>
        </p:blipFill>
        <p:spPr bwMode="auto">
          <a:xfrm>
            <a:off x="0" y="-1"/>
            <a:ext cx="91821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 y="838200"/>
            <a:ext cx="8458200" cy="1323439"/>
          </a:xfrm>
          <a:prstGeom prst="rect">
            <a:avLst/>
          </a:prstGeom>
          <a:noFill/>
        </p:spPr>
        <p:txBody>
          <a:bodyPr wrap="squar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Merry </a:t>
            </a:r>
            <a:r>
              <a:rPr lang="en-US" sz="8000" b="1" cap="none" spc="0" dirty="0" err="1" smtClean="0">
                <a:ln w="11430">
                  <a:solidFill>
                    <a:schemeClr val="tx1">
                      <a:alpha val="77000"/>
                    </a:schemeClr>
                  </a:solidFill>
                </a:ln>
                <a:solidFill>
                  <a:srgbClr val="00B050"/>
                </a:solidFill>
                <a:effectLst>
                  <a:outerShdw blurRad="50800" dist="39000" dir="5460000" algn="tl">
                    <a:srgbClr val="000000">
                      <a:alpha val="38000"/>
                    </a:srgbClr>
                  </a:outerShdw>
                </a:effectLst>
              </a:rPr>
              <a:t>MATH</a:t>
            </a:r>
            <a:r>
              <a:rPr lang="en-US" sz="8000" b="1" cap="none" spc="0" dirty="0" err="1"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mas</a:t>
            </a: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8000" b="1" cap="none" spc="0" dirty="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152400" y="1767004"/>
            <a:ext cx="5353050" cy="2400657"/>
          </a:xfrm>
          <a:prstGeom prst="rect">
            <a:avLst/>
          </a:prstGeom>
          <a:noFill/>
        </p:spPr>
        <p:txBody>
          <a:bodyPr wrap="square" rtlCol="0">
            <a:spAutoFit/>
          </a:bodyPr>
          <a:lstStyle/>
          <a:p>
            <a:r>
              <a:rPr lang="en-US" sz="3000" dirty="0" smtClean="0">
                <a:latin typeface="Calibri" panose="020F0502020204030204" pitchFamily="34" charset="0"/>
              </a:rPr>
              <a:t>Ms. Smith has 4 bags of candy.  Each bag has </a:t>
            </a:r>
            <a:r>
              <a:rPr lang="en-US" sz="3000" dirty="0">
                <a:latin typeface="Calibri" panose="020F0502020204030204" pitchFamily="34" charset="0"/>
              </a:rPr>
              <a:t>6</a:t>
            </a:r>
            <a:r>
              <a:rPr lang="en-US" sz="3000" dirty="0" smtClean="0">
                <a:latin typeface="Calibri" panose="020F0502020204030204" pitchFamily="34" charset="0"/>
              </a:rPr>
              <a:t> </a:t>
            </a:r>
            <a:r>
              <a:rPr lang="en-US" sz="3000" dirty="0" smtClean="0">
                <a:latin typeface="Calibri" panose="020F0502020204030204" pitchFamily="34" charset="0"/>
              </a:rPr>
              <a:t>pieces.   How much candy does she have?  What strategy can you use to prove your thinking?</a:t>
            </a:r>
            <a:endParaRPr lang="en-US" sz="3000" dirty="0">
              <a:latin typeface="Calibri" panose="020F0502020204030204" pitchFamily="34" charset="0"/>
            </a:endParaRPr>
          </a:p>
        </p:txBody>
      </p:sp>
      <p:pic>
        <p:nvPicPr>
          <p:cNvPr id="8194" name="Picture 2" descr="http://www.candywarehouse.com/assets/item/regular/image-130484.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6140" l="0" r="100000"/>
                    </a14:imgEffect>
                  </a14:imgLayer>
                </a14:imgProps>
              </a:ext>
              <a:ext uri="{28A0092B-C50C-407E-A947-70E740481C1C}">
                <a14:useLocalDpi xmlns:a14="http://schemas.microsoft.com/office/drawing/2010/main" val="0"/>
              </a:ext>
            </a:extLst>
          </a:blip>
          <a:srcRect/>
          <a:stretch>
            <a:fillRect/>
          </a:stretch>
        </p:blipFill>
        <p:spPr bwMode="auto">
          <a:xfrm>
            <a:off x="5257800" y="1822968"/>
            <a:ext cx="3428557" cy="3268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078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1030" name="Picture 6" descr="http://www.reiht.com/wp-content/uploads/2011/10/christmas-snowman.jpg"/>
          <p:cNvPicPr>
            <a:picLocks noChangeAspect="1" noChangeArrowheads="1"/>
          </p:cNvPicPr>
          <p:nvPr/>
        </p:nvPicPr>
        <p:blipFill rotWithShape="1">
          <a:blip r:embed="rId2">
            <a:extLst>
              <a:ext uri="{28A0092B-C50C-407E-A947-70E740481C1C}">
                <a14:useLocalDpi xmlns:a14="http://schemas.microsoft.com/office/drawing/2010/main" val="0"/>
              </a:ext>
            </a:extLst>
          </a:blip>
          <a:srcRect b="4255"/>
          <a:stretch/>
        </p:blipFill>
        <p:spPr bwMode="auto">
          <a:xfrm>
            <a:off x="0" y="-29499"/>
            <a:ext cx="91821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 y="838200"/>
            <a:ext cx="8458200" cy="1323439"/>
          </a:xfrm>
          <a:prstGeom prst="rect">
            <a:avLst/>
          </a:prstGeom>
          <a:noFill/>
        </p:spPr>
        <p:txBody>
          <a:bodyPr wrap="squar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Merry </a:t>
            </a:r>
            <a:r>
              <a:rPr lang="en-US" sz="8000" b="1" cap="none" spc="0" dirty="0" err="1" smtClean="0">
                <a:ln w="11430">
                  <a:solidFill>
                    <a:schemeClr val="tx1">
                      <a:alpha val="77000"/>
                    </a:schemeClr>
                  </a:solidFill>
                </a:ln>
                <a:solidFill>
                  <a:srgbClr val="00B050"/>
                </a:solidFill>
                <a:effectLst>
                  <a:outerShdw blurRad="50800" dist="39000" dir="5460000" algn="tl">
                    <a:srgbClr val="000000">
                      <a:alpha val="38000"/>
                    </a:srgbClr>
                  </a:outerShdw>
                </a:effectLst>
              </a:rPr>
              <a:t>MATH</a:t>
            </a:r>
            <a:r>
              <a:rPr lang="en-US" sz="8000" b="1" cap="none" spc="0" dirty="0" err="1"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mas</a:t>
            </a: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8000" b="1" cap="none" spc="0" dirty="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32" name="Picture 8" descr="http://rookery2.viary.com/storagev12/664500/664745_d535_625x625.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28600" y="1071334"/>
            <a:ext cx="4065486" cy="4876800"/>
          </a:xfrm>
          <a:prstGeom prst="rect">
            <a:avLst/>
          </a:prstGeom>
          <a:noFill/>
          <a:extLst>
            <a:ext uri="{909E8E84-426E-40DD-AFC4-6F175D3DCCD1}">
              <a14:hiddenFill xmlns:a14="http://schemas.microsoft.com/office/drawing/2010/main">
                <a:solidFill>
                  <a:srgbClr val="FFFFFF"/>
                </a:solidFill>
              </a14:hiddenFill>
            </a:ext>
          </a:extLst>
        </p:spPr>
      </p:pic>
      <p:sp>
        <p:nvSpPr>
          <p:cNvPr id="4" name="5-Point Star 3"/>
          <p:cNvSpPr/>
          <p:nvPr/>
        </p:nvSpPr>
        <p:spPr>
          <a:xfrm>
            <a:off x="1524000" y="1286657"/>
            <a:ext cx="1066800" cy="790039"/>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www.clker.com/cliparts/w/h/k/S/8/A/ball-ornament-m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2646">
            <a:off x="1753113" y="2233598"/>
            <a:ext cx="284898" cy="3628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clker.com/cliparts/w/h/k/S/8/A/ball-ornament-m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2646">
            <a:off x="806646" y="3997601"/>
            <a:ext cx="284898" cy="3628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clker.com/cliparts/w/h/k/S/8/A/ball-ornament-m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2646">
            <a:off x="1381550" y="2755009"/>
            <a:ext cx="284898" cy="3628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clker.com/cliparts/w/h/k/S/8/A/ball-ornament-m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2646">
            <a:off x="998281" y="3323790"/>
            <a:ext cx="284898" cy="3628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sweetclipart.com/multisite/sweetclipart/files/holidays_christmas_ornaments_set.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70" t="19354" r="68954" b="35820"/>
          <a:stretch/>
        </p:blipFill>
        <p:spPr bwMode="auto">
          <a:xfrm rot="20555356">
            <a:off x="1698239" y="2773074"/>
            <a:ext cx="286428" cy="48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sweetclipart.com/multisite/sweetclipart/files/holidays_christmas_ornaments_set.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70" t="19354" r="68954" b="35820"/>
          <a:stretch/>
        </p:blipFill>
        <p:spPr bwMode="auto">
          <a:xfrm rot="20555356">
            <a:off x="1189151" y="3938798"/>
            <a:ext cx="286428" cy="48042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sweetclipart.com/multisite/sweetclipart/files/holidays_christmas_ornaments_set.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70" t="19354" r="68954" b="35820"/>
          <a:stretch/>
        </p:blipFill>
        <p:spPr bwMode="auto">
          <a:xfrm rot="20555356">
            <a:off x="1304039" y="3224755"/>
            <a:ext cx="286428" cy="4804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sweetclipart.com/multisite/sweetclipart/files/holidays_christmas_ornaments_set.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70" t="19354" r="68954" b="35820"/>
          <a:stretch/>
        </p:blipFill>
        <p:spPr bwMode="auto">
          <a:xfrm rot="20555356">
            <a:off x="2572496" y="2758911"/>
            <a:ext cx="286428" cy="48042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sweetclipart.com/multisite/sweetclipart/files/holidays_christmas_ornaments_set.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70" t="19354" r="68954" b="35820"/>
          <a:stretch/>
        </p:blipFill>
        <p:spPr bwMode="auto">
          <a:xfrm rot="20555356">
            <a:off x="2231478" y="2174797"/>
            <a:ext cx="286428" cy="48042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sweetclipart.com/multisite/sweetclipart/files/holidays_christmas_ornaments_set.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70" t="19354" r="68954" b="35820"/>
          <a:stretch/>
        </p:blipFill>
        <p:spPr bwMode="auto">
          <a:xfrm rot="20555356">
            <a:off x="2973243" y="3365418"/>
            <a:ext cx="286428" cy="48042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ttp://sweetclipart.com/multisite/sweetclipart/files/holidays_christmas_ornaments_set.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70" t="19354" r="68954" b="35820"/>
          <a:stretch/>
        </p:blipFill>
        <p:spPr bwMode="auto">
          <a:xfrm rot="20555356">
            <a:off x="2152512" y="3320435"/>
            <a:ext cx="286428" cy="48042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sweetclipart.com/multisite/sweetclipart/files/holidays_christmas_ornaments_set.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70" t="19354" r="68954" b="35820"/>
          <a:stretch/>
        </p:blipFill>
        <p:spPr bwMode="auto">
          <a:xfrm rot="20555356">
            <a:off x="3288748" y="3994247"/>
            <a:ext cx="286428" cy="48042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sweetclipart.com/multisite/sweetclipart/files/holidays_christmas_ornaments_set.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70" t="19354" r="68954" b="35820"/>
          <a:stretch/>
        </p:blipFill>
        <p:spPr bwMode="auto">
          <a:xfrm rot="20555356">
            <a:off x="2556186" y="3994247"/>
            <a:ext cx="286428" cy="48042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sweetclipart.com/multisite/sweetclipart/files/holidays_christmas_ornaments_set.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70" t="19354" r="68954" b="35820"/>
          <a:stretch/>
        </p:blipFill>
        <p:spPr bwMode="auto">
          <a:xfrm rot="20555356">
            <a:off x="1814421" y="3981301"/>
            <a:ext cx="286428" cy="48042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www.clker.com/cliparts/w/h/k/S/8/A/ball-ornament-m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2646">
            <a:off x="1717345" y="3379236"/>
            <a:ext cx="284898" cy="36282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www.clker.com/cliparts/w/h/k/S/8/A/ball-ornament-m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2646">
            <a:off x="2946192" y="4040101"/>
            <a:ext cx="284898" cy="36282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www.clker.com/cliparts/w/h/k/S/8/A/ball-ornament-m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2646">
            <a:off x="2210314" y="4010496"/>
            <a:ext cx="284898" cy="36282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www.clker.com/cliparts/w/h/k/S/8/A/ball-ornament-m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2646">
            <a:off x="1507370" y="4044169"/>
            <a:ext cx="284898" cy="36282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www.clker.com/cliparts/w/h/k/S/8/A/ball-ornament-m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2646">
            <a:off x="2210313" y="2831874"/>
            <a:ext cx="284898" cy="36282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www.clker.com/cliparts/w/h/k/S/8/A/ball-ornament-m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2646">
            <a:off x="2593584" y="3379237"/>
            <a:ext cx="284898" cy="3628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19562" y="1681676"/>
            <a:ext cx="5419638" cy="3539430"/>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Ms. </a:t>
            </a:r>
            <a:r>
              <a:rPr lang="en-US" sz="2800" b="1" dirty="0" smtClean="0">
                <a:latin typeface="Arial" panose="020B0604020202020204" pitchFamily="34" charset="0"/>
                <a:cs typeface="Arial" panose="020B0604020202020204" pitchFamily="34" charset="0"/>
              </a:rPr>
              <a:t>Wall </a:t>
            </a:r>
            <a:r>
              <a:rPr lang="en-US" sz="2800" b="1" dirty="0" smtClean="0">
                <a:latin typeface="Arial" panose="020B0604020202020204" pitchFamily="34" charset="0"/>
                <a:cs typeface="Arial" panose="020B0604020202020204" pitchFamily="34" charset="0"/>
              </a:rPr>
              <a:t>needs help decorating the bottom row of the tree.  Draw  a picture to help </a:t>
            </a:r>
            <a:r>
              <a:rPr lang="en-US" sz="2800" b="1" dirty="0" smtClean="0">
                <a:latin typeface="Arial" panose="020B0604020202020204" pitchFamily="34" charset="0"/>
                <a:cs typeface="Arial" panose="020B0604020202020204" pitchFamily="34" charset="0"/>
              </a:rPr>
              <a:t>her</a:t>
            </a:r>
            <a:r>
              <a:rPr lang="en-US" sz="2800" b="1" dirty="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make a plan.  What do you notice?  How many should be on the last row?</a:t>
            </a:r>
            <a:endParaRPr lang="en-US" sz="2800" b="1" dirty="0" smtClean="0">
              <a:latin typeface="Arial" panose="020B0604020202020204" pitchFamily="34" charset="0"/>
              <a:cs typeface="Arial" panose="020B0604020202020204" pitchFamily="34" charset="0"/>
            </a:endParaRPr>
          </a:p>
          <a:p>
            <a:pPr algn="ctr"/>
            <a:r>
              <a:rPr lang="en-US" sz="2800" b="1" dirty="0" smtClean="0">
                <a:latin typeface="Arial" panose="020B0604020202020204" pitchFamily="34" charset="0"/>
                <a:cs typeface="Arial" panose="020B0604020202020204" pitchFamily="34" charset="0"/>
              </a:rPr>
              <a:t>How many ornaments are there in all?</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8988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pic>
        <p:nvPicPr>
          <p:cNvPr id="1030" name="Picture 6" descr="http://www.reiht.com/wp-content/uploads/2011/10/christmas-snowman.jpg"/>
          <p:cNvPicPr>
            <a:picLocks noChangeAspect="1" noChangeArrowheads="1"/>
          </p:cNvPicPr>
          <p:nvPr/>
        </p:nvPicPr>
        <p:blipFill rotWithShape="1">
          <a:blip r:embed="rId2">
            <a:extLst>
              <a:ext uri="{28A0092B-C50C-407E-A947-70E740481C1C}">
                <a14:useLocalDpi xmlns:a14="http://schemas.microsoft.com/office/drawing/2010/main" val="0"/>
              </a:ext>
            </a:extLst>
          </a:blip>
          <a:srcRect b="4255"/>
          <a:stretch/>
        </p:blipFill>
        <p:spPr bwMode="auto">
          <a:xfrm>
            <a:off x="19050" y="-1"/>
            <a:ext cx="91821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 y="838200"/>
            <a:ext cx="8458200" cy="1323439"/>
          </a:xfrm>
          <a:prstGeom prst="rect">
            <a:avLst/>
          </a:prstGeom>
          <a:noFill/>
        </p:spPr>
        <p:txBody>
          <a:bodyPr wrap="squar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Merry </a:t>
            </a:r>
            <a:r>
              <a:rPr lang="en-US" sz="8000" b="1" cap="none" spc="0" dirty="0" err="1" smtClean="0">
                <a:ln w="11430">
                  <a:solidFill>
                    <a:schemeClr val="tx1">
                      <a:alpha val="77000"/>
                    </a:schemeClr>
                  </a:solidFill>
                </a:ln>
                <a:solidFill>
                  <a:srgbClr val="00B050"/>
                </a:solidFill>
                <a:effectLst>
                  <a:outerShdw blurRad="50800" dist="39000" dir="5460000" algn="tl">
                    <a:srgbClr val="000000">
                      <a:alpha val="38000"/>
                    </a:srgbClr>
                  </a:outerShdw>
                </a:effectLst>
              </a:rPr>
              <a:t>MATH</a:t>
            </a:r>
            <a:r>
              <a:rPr lang="en-US" sz="8000" b="1" cap="none" spc="0" dirty="0" err="1"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mas</a:t>
            </a:r>
            <a:r>
              <a:rPr lang="en-US" sz="8000" b="1" cap="none" spc="0" dirty="0" smtClean="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8000" b="1" cap="none" spc="0" dirty="0">
              <a:ln w="11430">
                <a:solidFill>
                  <a:schemeClr val="tx1">
                    <a:alpha val="77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Box 4"/>
          <p:cNvSpPr txBox="1"/>
          <p:nvPr/>
        </p:nvSpPr>
        <p:spPr>
          <a:xfrm>
            <a:off x="228600" y="1600200"/>
            <a:ext cx="6256020" cy="3108543"/>
          </a:xfrm>
          <a:prstGeom prst="rect">
            <a:avLst/>
          </a:prstGeom>
          <a:noFill/>
        </p:spPr>
        <p:txBody>
          <a:bodyPr wrap="square" rtlCol="0">
            <a:spAutoFit/>
          </a:bodyPr>
          <a:lstStyle/>
          <a:p>
            <a:pPr algn="ctr"/>
            <a:r>
              <a:rPr lang="en-US" sz="2800" b="1" dirty="0" smtClean="0">
                <a:latin typeface="Calibri" panose="020F0502020204030204" pitchFamily="34" charset="0"/>
              </a:rPr>
              <a:t>Ms. Bailey </a:t>
            </a:r>
            <a:r>
              <a:rPr lang="en-US" sz="2800" b="1" dirty="0" smtClean="0">
                <a:latin typeface="Calibri" panose="020F0502020204030204" pitchFamily="34" charset="0"/>
              </a:rPr>
              <a:t>went shopping on Monday and bought 2 presents.  On Tuesday she bought 2 presents and on Wednesday she bought 2 presents.  If this pattern continued until Sunday, how many presents would </a:t>
            </a:r>
            <a:r>
              <a:rPr lang="en-US" sz="2800" b="1" dirty="0" smtClean="0">
                <a:latin typeface="Calibri" panose="020F0502020204030204" pitchFamily="34" charset="0"/>
              </a:rPr>
              <a:t>Ms. Bailey</a:t>
            </a:r>
            <a:r>
              <a:rPr lang="en-US" sz="2800" b="1" dirty="0" smtClean="0">
                <a:latin typeface="Calibri" panose="020F0502020204030204" pitchFamily="34" charset="0"/>
              </a:rPr>
              <a:t> </a:t>
            </a:r>
            <a:r>
              <a:rPr lang="en-US" sz="2800" b="1" dirty="0" smtClean="0">
                <a:latin typeface="Calibri" panose="020F0502020204030204" pitchFamily="34" charset="0"/>
              </a:rPr>
              <a:t>have to wrap on Sunday night?</a:t>
            </a:r>
            <a:endParaRPr lang="en-US" sz="2800" b="1" dirty="0">
              <a:latin typeface="Calibri" panose="020F0502020204030204" pitchFamily="34" charset="0"/>
            </a:endParaRPr>
          </a:p>
        </p:txBody>
      </p:sp>
      <p:pic>
        <p:nvPicPr>
          <p:cNvPr id="6152" name="Picture 8" descr="http://sweetclipart.com/multisite/sweetclipart/files/christmas_present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4620" y="2667000"/>
            <a:ext cx="2354580" cy="1784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078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TotalTime>
  <Words>461</Words>
  <Application>Microsoft Office PowerPoint</Application>
  <PresentationFormat>On-screen Show (4:3)</PresentationFormat>
  <Paragraphs>25</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Arial Unicode MS</vt:lpstr>
      <vt:lpstr>Berlin Sans FB Demi</vt:lpstr>
      <vt:lpstr>Calibri</vt:lpstr>
      <vt:lpstr>Colonna MT</vt:lpstr>
      <vt:lpstr>Cooper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Henry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Cloud</dc:creator>
  <cp:lastModifiedBy>Holmes, Beatrice</cp:lastModifiedBy>
  <cp:revision>24</cp:revision>
  <dcterms:created xsi:type="dcterms:W3CDTF">2012-12-07T12:22:49Z</dcterms:created>
  <dcterms:modified xsi:type="dcterms:W3CDTF">2017-12-01T20:25:59Z</dcterms:modified>
</cp:coreProperties>
</file>